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0" name="Shape 1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6" name="Shape 1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2" name="Shape 1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4" name="Shape 1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>
            <a:off y="0" x="0"/>
            <a:ext cy="6901800" cx="91440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 flipH="1">
            <a:off y="16052" x="-3832"/>
            <a:ext cy="6881034" cx="10925833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flipH="1">
            <a:off y="881" x="14659"/>
            <a:ext cy="6881034" cx="10500940"/>
          </a:xfrm>
          <a:custGeom>
            <a:pathLst>
              <a:path w="24279631" extrusionOk="0" h="6863875">
                <a:moveTo>
                  <a:pt y="0" x="9291599"/>
                </a:moveTo>
                <a:lnTo>
                  <a:pt y="5875" x="24279631"/>
                </a:lnTo>
                <a:lnTo>
                  <a:pt y="6863875" x="24250422"/>
                </a:lnTo>
                <a:lnTo>
                  <a:pt y="6858000" x="8740466"/>
                </a:lnTo>
                <a:cubicBezTo>
                  <a:pt y="3062308" x="0"/>
                  <a:pt y="312298" x="7449035"/>
                  <a:pt y="0" x="9291599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/>
        </p:txBody>
      </p:sp>
      <p:sp>
        <p:nvSpPr>
          <p:cNvPr id="11" name="Shape 11"/>
          <p:cNvSpPr/>
          <p:nvPr/>
        </p:nvSpPr>
        <p:spPr>
          <a:xfrm>
            <a:off y="-881" x="-846666"/>
            <a:ext cy="6906895" cx="2167466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2" name="Shape 12"/>
          <p:cNvSpPr/>
          <p:nvPr/>
        </p:nvSpPr>
        <p:spPr>
          <a:xfrm rot="10800000" flipH="1">
            <a:off y="-4974" x="-524933"/>
            <a:ext cy="6906895" cx="1403434"/>
          </a:xfrm>
          <a:custGeom>
            <a:pathLst>
              <a:path w="2167467" extrusionOk="0" h="6180667">
                <a:moveTo>
                  <a:pt y="0" x="939800"/>
                </a:moveTo>
                <a:lnTo>
                  <a:pt y="5881" x="1905000"/>
                </a:lnTo>
                <a:cubicBezTo>
                  <a:pt y="1035992" x="2167467"/>
                  <a:pt y="1848556" x="0"/>
                  <a:pt y="6180667" x="1896533"/>
                </a:cubicBezTo>
                <a:lnTo>
                  <a:pt y="6180667" x="939800"/>
                </a:lnTo>
                <a:lnTo>
                  <a:pt y="0" x="93980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3" name="Shape 13"/>
          <p:cNvSpPr txBox="1"/>
          <p:nvPr>
            <p:ph type="ctrTitle"/>
          </p:nvPr>
        </p:nvSpPr>
        <p:spPr>
          <a:xfrm>
            <a:off y="1656080" x="1082040"/>
            <a:ext cy="1470000" cx="70509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1" cap="none" baseline="0" sz="48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y="3230880" x="1082040"/>
            <a:ext cy="925499" cx="70358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r" rtl="0" indent="152400" mar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None/>
              <a:defRPr strike="noStrike" u="none" b="0" cap="none" baseline="0" sz="2400" i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ITLE_AND_BODY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-285750" marL="74295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-228600" marL="114300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-228600" marL="160020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-228600" marL="205740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-228600" marL="251460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-228600" marL="297180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-228600" marL="342900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baseline="0"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-228600" marL="388620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baseline="0"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8" name="Shape 18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9" name="Shape 19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ITLE_AND_TWO_COLUMNS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" name="Shape 22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3" name="Shape 23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4" name="Shape 24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y="1658990" x="457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y="1658990" x="4648200"/>
            <a:ext cy="4840199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buNone/>
              <a:defRPr sz="2800"/>
            </a:lvl1pPr>
            <a:lvl2pPr rtl="0">
              <a:buNone/>
              <a:defRPr sz="2400"/>
            </a:lvl2pPr>
            <a:lvl3pPr rtl="0">
              <a:buNone/>
              <a:defRPr sz="2000"/>
            </a:lvl3pPr>
            <a:lvl4pPr rtl="0">
              <a:buNone/>
              <a:defRPr sz="1800"/>
            </a:lvl4pPr>
            <a:lvl5pPr rtl="0">
              <a:buNone/>
              <a:defRPr sz="1800"/>
            </a:lvl5pPr>
            <a:lvl6pPr rtl="0">
              <a:buNone/>
              <a:defRPr sz="1800"/>
            </a:lvl6pPr>
            <a:lvl7pPr rtl="0">
              <a:buNone/>
              <a:defRPr sz="1800"/>
            </a:lvl7pPr>
            <a:lvl8pPr rtl="0">
              <a:buNone/>
              <a:defRPr sz="1800"/>
            </a:lvl8pPr>
            <a:lvl9pPr rtl="0"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_ONLY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 rot="10800000" flipH="1">
            <a:off y="-4700" x="-348182"/>
            <a:ext cy="6862700" cx="1723519"/>
          </a:xfrm>
          <a:custGeom>
            <a:pathLst>
              <a:path w="4476675" extrusionOk="0" h="6879900">
                <a:moveTo>
                  <a:pt y="16025" x="4476676"/>
                </a:moveTo>
                <a:lnTo>
                  <a:pt y="0" x="879695"/>
                </a:lnTo>
                <a:cubicBezTo>
                  <a:pt y="2293300" x="886211"/>
                  <a:pt y="4586600" x="892726"/>
                  <a:pt y="6879900" x="899242"/>
                </a:cubicBezTo>
                <a:lnTo>
                  <a:pt y="6861462" x="3909760"/>
                </a:lnTo>
                <a:cubicBezTo>
                  <a:pt y="3547544" x="0"/>
                  <a:pt y="1824359" x="1695771"/>
                  <a:pt y="16025" x="447667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0" name="Shape 30"/>
          <p:cNvSpPr/>
          <p:nvPr/>
        </p:nvSpPr>
        <p:spPr>
          <a:xfrm rot="10800000" flipH="1">
            <a:off y="-4700" x="-1118653"/>
            <a:ext cy="6862700" cx="3100650"/>
          </a:xfrm>
          <a:custGeom>
            <a:pathLst>
              <a:path w="8053639" extrusionOk="0" h="6879900">
                <a:moveTo>
                  <a:pt y="16025" x="4696126"/>
                </a:moveTo>
                <a:lnTo>
                  <a:pt y="0" x="2920537"/>
                </a:lnTo>
                <a:cubicBezTo>
                  <a:pt y="2293300" x="2927053"/>
                  <a:pt y="4586600" x="2933568"/>
                  <a:pt y="6879900" x="2940084"/>
                </a:cubicBezTo>
                <a:lnTo>
                  <a:pt y="6861462" x="4085318"/>
                </a:lnTo>
                <a:cubicBezTo>
                  <a:pt y="4651267" x="8053639"/>
                  <a:pt y="3113439" x="0"/>
                  <a:pt y="16025" x="4696126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t="100%" r="100%"/>
            </a:path>
            <a:tileRect b="-100%" l="-100%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1" name="Shape 31"/>
          <p:cNvSpPr/>
          <p:nvPr/>
        </p:nvSpPr>
        <p:spPr>
          <a:xfrm rot="10800000">
            <a:off y="-6969" x="8088846"/>
            <a:ext cy="6864969" cx="1100667"/>
          </a:xfrm>
          <a:custGeom>
            <a:pathLst>
              <a:path w="1100668" extrusionOk="0" h="6916846">
                <a:moveTo>
                  <a:pt y="11711" x="0"/>
                </a:moveTo>
                <a:lnTo>
                  <a:pt y="0" x="956734"/>
                </a:lnTo>
                <a:cubicBezTo>
                  <a:pt y="3419922" x="33869"/>
                  <a:pt y="4504457" x="220135"/>
                  <a:pt y="6916846" x="1100668"/>
                </a:cubicBezTo>
                <a:lnTo>
                  <a:pt y="6916846" x="0"/>
                </a:lnTo>
                <a:lnTo>
                  <a:pt y="11711" x="0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b="1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34" name="Shape 34"/>
          <p:cNvGrpSpPr/>
          <p:nvPr/>
        </p:nvGrpSpPr>
        <p:grpSpPr>
          <a:xfrm>
            <a:off y="4933386" x="-6264"/>
            <a:ext cy="3100650" cx="9150267"/>
            <a:chOff y="4933386" x="-6264"/>
            <a:chExt cy="3100650" cx="9150267"/>
          </a:xfrm>
        </p:grpSpPr>
        <p:sp>
          <p:nvSpPr>
            <p:cNvPr id="35" name="Shape 35"/>
            <p:cNvSpPr/>
            <p:nvPr/>
          </p:nvSpPr>
          <p:spPr>
            <a:xfrm>
              <a:off y="5537200" x="-7"/>
              <a:ext cy="1574769" cx="9144008"/>
            </a:xfrm>
            <a:custGeom>
              <a:pathLst>
                <a:path w="9144009" extrusionOk="0" h="1257301">
                  <a:moveTo>
                    <a:pt y="266700" x="5"/>
                  </a:moveTo>
                  <a:cubicBezTo>
                    <a:pt y="1257301" x="8115305"/>
                    <a:pt y="0" x="7620009"/>
                    <a:pt y="186267" x="9144009"/>
                  </a:cubicBezTo>
                  <a:cubicBezTo>
                    <a:pt y="441678" x="9144008"/>
                    <a:pt y="818763" x="9143998"/>
                    <a:pt y="1074174" x="9143997"/>
                  </a:cubicBezTo>
                  <a:lnTo>
                    <a:pt y="1086874" x="0"/>
                  </a:lnTo>
                  <a:cubicBezTo>
                    <a:pt y="854041" x="0"/>
                    <a:pt y="499533" x="5"/>
                    <a:pt y="266700" x="5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6" name="Shape 36"/>
            <p:cNvSpPr/>
            <p:nvPr/>
          </p:nvSpPr>
          <p:spPr>
            <a:xfrm rot="5400000" flipH="1">
              <a:off y="1908578" x="3018543"/>
              <a:ext cy="9150266" cx="3100650"/>
            </a:xfrm>
            <a:custGeom>
              <a:pathLst>
                <a:path w="8053639" extrusionOk="0" h="6879900">
                  <a:moveTo>
                    <a:pt y="16025" x="4696126"/>
                  </a:moveTo>
                  <a:lnTo>
                    <a:pt y="0" x="2920537"/>
                  </a:lnTo>
                  <a:cubicBezTo>
                    <a:pt y="2293300" x="2927053"/>
                    <a:pt y="4586600" x="2933568"/>
                    <a:pt y="6879900" x="2940084"/>
                  </a:cubicBezTo>
                  <a:lnTo>
                    <a:pt y="6861462" x="4085318"/>
                  </a:lnTo>
                  <a:cubicBezTo>
                    <a:pt y="4651267" x="8053639"/>
                    <a:pt y="3113439" x="0"/>
                    <a:pt y="16025" x="4696126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t="100%" r="100%"/>
              </a:path>
              <a:tileRect b="-100%" l="-100%"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  <p:sp>
          <p:nvSpPr>
            <p:cNvPr id="37" name="Shape 37"/>
            <p:cNvSpPr/>
            <p:nvPr/>
          </p:nvSpPr>
          <p:spPr>
            <a:xfrm>
              <a:off y="5740400" x="-7"/>
              <a:ext cy="1574769" cx="9144010"/>
            </a:xfrm>
            <a:custGeom>
              <a:pathLst>
                <a:path w="9144011" extrusionOk="0" h="1257301">
                  <a:moveTo>
                    <a:pt y="266700" x="7"/>
                  </a:moveTo>
                  <a:cubicBezTo>
                    <a:pt y="1257301" x="8115307"/>
                    <a:pt y="0" x="7620011"/>
                    <a:pt y="186267" x="9144011"/>
                  </a:cubicBezTo>
                  <a:lnTo>
                    <a:pt y="921775" x="9144011"/>
                  </a:lnTo>
                  <a:lnTo>
                    <a:pt y="931914" x="0"/>
                  </a:lnTo>
                  <a:cubicBezTo>
                    <a:pt y="699081" x="0"/>
                    <a:pt y="499533" x="7"/>
                    <a:pt y="266700" x="7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t="50%" b="50%" r="50%" l="50%"/>
              </a:path>
              <a:tileRect/>
            </a:gradFill>
            <a:ln>
              <a:noFill/>
            </a:ln>
          </p:spPr>
          <p:txBody>
            <a:bodyPr bIns="45700" rIns="91425" lIns="91425" tIns="45700" anchor="ctr" anchorCtr="0">
              <a:noAutofit/>
            </a:bodyPr>
            <a:lstStyle/>
            <a:p/>
          </p:txBody>
        </p:sp>
      </p:grpSp>
      <p:sp>
        <p:nvSpPr>
          <p:cNvPr id="38" name="Shape 38"/>
          <p:cNvSpPr txBox="1"/>
          <p:nvPr>
            <p:ph idx="1" type="body"/>
          </p:nvPr>
        </p:nvSpPr>
        <p:spPr>
          <a:xfrm>
            <a:off y="5367337" x="1792288"/>
            <a:ext cy="804899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indent="152400" marL="0">
              <a:buSzPct val="100000"/>
              <a:buFont typeface="Trebuchet MS"/>
              <a:buNone/>
              <a:defRPr sz="2400"/>
            </a:lvl1pPr>
            <a:lvl2pPr algn="ctr" rtl="0" indent="152400" marL="0">
              <a:buSzPct val="100000"/>
              <a:buFont typeface="Trebuchet MS"/>
              <a:buNone/>
              <a:defRPr sz="2400"/>
            </a:lvl2pPr>
            <a:lvl3pPr algn="ctr" rtl="0" indent="152400" marL="0">
              <a:buSzPct val="100000"/>
              <a:buFont typeface="Trebuchet MS"/>
              <a:buNone/>
              <a:defRPr sz="2400"/>
            </a:lvl3pPr>
            <a:lvl4pPr algn="ctr" rtl="0" indent="152400" marL="0">
              <a:buSzPct val="100000"/>
              <a:buFont typeface="Trebuchet MS"/>
              <a:buNone/>
              <a:defRPr sz="2400"/>
            </a:lvl4pPr>
            <a:lvl5pPr algn="ctr" rtl="0" indent="152400" marL="0">
              <a:buSzPct val="100000"/>
              <a:buFont typeface="Trebuchet MS"/>
              <a:buNone/>
              <a:defRPr sz="2400"/>
            </a:lvl5pPr>
            <a:lvl6pPr algn="ctr" rtl="0" indent="152400" marL="0">
              <a:buSzPct val="100000"/>
              <a:buFont typeface="Trebuchet MS"/>
              <a:buNone/>
              <a:defRPr sz="2400"/>
            </a:lvl6pPr>
            <a:lvl7pPr algn="ctr" rtl="0" indent="152400" marL="0">
              <a:buSzPct val="100000"/>
              <a:buFont typeface="Trebuchet MS"/>
              <a:buNone/>
              <a:defRPr sz="2400"/>
            </a:lvl7pPr>
            <a:lvl8pPr algn="ctr" rtl="0" indent="152400" marL="0">
              <a:buSzPct val="100000"/>
              <a:buFont typeface="Trebuchet MS"/>
              <a:buNone/>
              <a:defRPr sz="2400"/>
            </a:lvl8pPr>
            <a:lvl9pPr algn="ctr" rtl="0" indent="152400" marL="0">
              <a:buSzPct val="100000"/>
              <a:buFont typeface="Trebuchet MS"/>
              <a:buNone/>
              <a:defRPr sz="24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254000" marL="0">
              <a:spcBef>
                <a:spcPts val="0"/>
              </a:spcBef>
              <a:buClr>
                <a:srgbClr val="00387E"/>
              </a:buClr>
              <a:buSzPct val="100000"/>
              <a:buFont typeface="Trebuchet MS"/>
              <a:buNone/>
              <a:defRPr strike="noStrike" u="none" b="1" cap="none" baseline="0" sz="4000" i="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727200" x="457200"/>
            <a:ext cy="45261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32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l" rtl="0" indent="-285750" marL="742950">
              <a:spcBef>
                <a:spcPts val="5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8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l" rtl="0" indent="-228600" marL="114300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l" rtl="0" indent="-228600" marL="160020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l" rtl="0" indent="-228600" marL="205740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l" rtl="0" indent="-228600" marL="251460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l" rtl="0" indent="-228600" marL="2971800">
              <a:spcBef>
                <a:spcPts val="40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l" rtl="0" indent="-228600" marL="3429000">
              <a:spcBef>
                <a:spcPts val="40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l" rtl="0" indent="-228600" marL="3886200">
              <a:spcBef>
                <a:spcPts val="40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000" i="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ctrTitle"/>
          </p:nvPr>
        </p:nvSpPr>
        <p:spPr>
          <a:xfrm>
            <a:off y="1656080" x="1082040"/>
            <a:ext cy="1568400" cx="70509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indent="0" marL="457200">
              <a:buNone/>
            </a:pPr>
            <a:r>
              <a:rPr lang="el">
                <a:latin typeface="Comic Sans MS"/>
                <a:ea typeface="Comic Sans MS"/>
                <a:cs typeface="Comic Sans MS"/>
                <a:sym typeface="Comic Sans MS"/>
              </a:rPr>
              <a:t>ΔΡΑΜΑΤΙΚΗ ΠΟΙΗΣΗ </a:t>
            </a:r>
          </a:p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y="3875505" x="1089540"/>
            <a:ext cy="925499" cx="70358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l">
                <a:latin typeface="Comic Sans MS"/>
                <a:ea typeface="Comic Sans MS"/>
                <a:cs typeface="Comic Sans MS"/>
                <a:sym typeface="Comic Sans MS"/>
              </a:rPr>
              <a:t>ΕΙΣΑΓΩΓΗ ΣΤΗΝ "ΕΛΕΝΗ" ΤΟΥ ΕΥΡΙΠΙΔΗ</a:t>
            </a:r>
          </a:p>
        </p:txBody>
      </p:sp>
      <p:sp>
        <p:nvSpPr>
          <p:cNvPr id="43" name="Shape 43"/>
          <p:cNvSpPr/>
          <p:nvPr/>
        </p:nvSpPr>
        <p:spPr>
          <a:xfrm>
            <a:off y="1165387" x="372212"/>
            <a:ext cy="2101000" cx="346648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>
            <p:ph idx="1" type="body"/>
          </p:nvPr>
        </p:nvSpPr>
        <p:spPr>
          <a:xfrm>
            <a:off y="817409" x="457200"/>
            <a:ext cy="5681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Α) </a:t>
            </a:r>
            <a:r>
              <a:rPr u="sng"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Οι υποκριτές (ηθοποιοί):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Ήταν μόνο άντρες. Αρχικά υπήρχε μόνο 1 υποκριτής. Ο Αισχύλος πρόσθεσε τον δεύτερο και ο Σοφοκλής τον τρίτο. Ήταν επαγγελματίες οργανωμένοι σε συντεχνία και απολάμβαναν πολλά προνόμια ως θεράποντες του Διονύσου.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Β) </a:t>
            </a:r>
            <a:r>
              <a:rPr u="sng"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Χορός: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Ήταν μόνο άντρες. Αρχικά 50, αργότερα 12 και από το Σοφοκλή έγιναν 15.Ο Χορός έμπαινε στην ορχήστρα από τη δεξιά πάροδο με σχηματισμό 3 Χ 5 ή	5 Χ 3 με επικεφαλής τον αυλητή. Εκτελούσε την κίνηση και την όρχηση εκφράζοντας συναισθήματα. Ο Κορυφαίος διαλεγόταν με τους υποκριτές και εξέφραζε την κοινή γνώμη.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Γ) </a:t>
            </a:r>
            <a:r>
              <a:rPr u="sng"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αυλητής: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Συνόδευε με τον αυλό την εκτέλεση των λυρικών μερών του δράματος.</a:t>
            </a:r>
          </a:p>
          <a:p>
            <a:r>
              <a:t/>
            </a:r>
          </a:p>
        </p:txBody>
      </p:sp>
      <p:sp>
        <p:nvSpPr>
          <p:cNvPr id="97" name="Shape 97"/>
          <p:cNvSpPr txBox="1"/>
          <p:nvPr>
            <p:ph type="title"/>
          </p:nvPr>
        </p:nvSpPr>
        <p:spPr>
          <a:xfrm>
            <a:off y="274637" x="457200"/>
            <a:ext cy="5019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u="sng" sz="2400" lang="el" i="1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Οι συντελεστές της παράστασης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y="897984" x="457200"/>
            <a:ext cy="56013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κοίλον</a:t>
            </a:r>
            <a:r>
              <a:rPr b="1" sz="18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Ήταν ο χώρος των θεατών, ημικυκλικά απέναντι από τη σκηνή. Τα καθίσματα λεγόταν 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εδώλια.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Το κοίλον χωριζόταν από 2 μεγάλους οριζόντιους διαδρόμους σε 3 ζώνες που ονομάζονταν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διαζώματα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Τα καθίσματα </a:t>
            </a:r>
            <a:r>
              <a:rPr b="1" sz="18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(εδώλια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), που ήταν κτισμένα αμφιθεατρικά, διέκοπταν 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κλίμακες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(σκάλες )από τις οποίες οι θεατές ανέβαιναν στις υψηλότερες θέσεις. Τα σφηνοειδή τμήματα των εδωλίων ανάμεσα στις κλίμακες λεγόταν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κερκίδες.</a:t>
            </a:r>
            <a:r>
              <a:rPr b="1" sz="18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ορχήστρα</a:t>
            </a:r>
            <a:r>
              <a:rPr b="1" sz="18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Ήταν ο χώρος του χορού. Είχε κυκλικό ή ημικυκλικό σχήμα και στο κέντρο του υπήρχε ο βωμός του Διονύσου,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θυμέλη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σκηνή</a:t>
            </a:r>
            <a:r>
              <a:rPr b="1" sz="18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Ήταν ξύλινο ορθογώνιο οικοδόμημα στη μια πλευρά της ορχήστρας και προς τους θεατές, εικόνιζε την πρόσοψη ναού ή ανακτόρου και είχε ειδικό χώρο βοηθητικό των υποκριτών. Ο χώρος ανάμεσα στη σκηνή και την ορχήστρα ήταν υπερυψωμένος και ονομαζόταν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λογείο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Εκεί δρούσαν οι ηθοποιοί. Πάνω στη σκηνή υπήρχε υπερυψωμένη εξέδρα, </a:t>
            </a:r>
            <a:r>
              <a:rPr b="1" sz="18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θεολογείο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και εκεί εμφανίζονταν οι θεοί.</a:t>
            </a:r>
          </a:p>
          <a:p>
            <a:r>
              <a:t/>
            </a:r>
          </a:p>
        </p:txBody>
      </p:sp>
      <p:sp>
        <p:nvSpPr>
          <p:cNvPr id="103" name="Shape 103"/>
          <p:cNvSpPr txBox="1"/>
          <p:nvPr>
            <p:ph type="title"/>
          </p:nvPr>
        </p:nvSpPr>
        <p:spPr>
          <a:xfrm>
            <a:off y="0" x="152825"/>
            <a:ext cy="7256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Τα μέρη του αρχαίου θεάτρου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Πάροδοι: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Μεταξύ της σκηνής και της ορχήστρας υπήρχαν 2 διάδρομοι</a:t>
            </a:r>
            <a:r>
              <a:rPr b="1" sz="18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, οι πάροδοι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, από τις οποίες  έμπαιναν ο Χορός και οι υποκριτές που δεν ήταν μέσα στη σκηνή. Από τη δεξιά ως προς τον θεατή πάροδο έμπαιναν αυτοί που έρχονταν από την πόλη ή το λιμάνι, ενώ από την αριστερή αυτοί που έρχονταν από τους αγρούς ή μια ξένη χώρα.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Μηχανήματα: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εκκύκλημα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Ήταν τροχοφόρο δάπεδο, πάνω στο οποίο παρουσίαζαν ομοιώματα νεκρών.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γερανός ή αιώρημα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Είδος γερανού με τη βοήθεια του οποίου εμφανίζονταν οι θεοί.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βροντείο ή κεραυνοσκοπείο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για τη μηχανική αναπαραγωγή της βροντής ή της αστραπής. </a:t>
            </a:r>
            <a:r>
              <a:rPr b="1" sz="18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Οι περίακτοι</a:t>
            </a: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ξύλινοι στύλοι για την εναλλαγή του σκηνικού.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r>
              <a:t/>
            </a:r>
          </a:p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y="26568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2400" lang="el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Πάροδοι - Μηχανήματα του αρχαίου θεάτρου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y="862162" x="457200"/>
            <a:ext cy="5672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Πρόλογος: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πρώτος λόγος του υποκριτή ή και διάλογος που εισάγει τους θεατές στην υπόθεση του έργου –δεν υπήρχε στις παλαιότερες τραγωδίες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Πάροδος: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άσμα, δηλαδή </a:t>
            </a:r>
            <a:r>
              <a:rPr u="sng"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τραγούδι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που τραγουδά ο Χορός μπαίνοντας στην ορχήστρα με ρυθμικό βηματισμό.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Επεισόδια: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τα τμήματα που αναφέρονται στη δράση των ηρώων (2-5 στον αριθμό) και προωθούν την υπόθεση. Παρεμβάλλονται ανάμεσα στα άσματα που ψάλλει ο Χορός.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Στάσιμα: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(= στάση) άσματα που ψάλλει ο Χορός μετά τα επεισόδια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Έξοδος:	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επισφραγίζει τη λύση της τραγωδίας και ακολουθείται από το εξόδιο άσμα του Χορού.</a:t>
            </a:r>
          </a:p>
          <a:p>
            <a:pPr>
              <a:buNone/>
            </a:pPr>
            <a:r>
              <a:rPr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Άλλα Λυρικά: </a:t>
            </a: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μονωδίες και διωδίες</a:t>
            </a:r>
            <a:r>
              <a:rPr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(άσματα των υποκριτών), </a:t>
            </a: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κομμοί </a:t>
            </a:r>
            <a:r>
              <a:rPr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(θρήνοι του Χορού και των υποκριτών μαζί)</a:t>
            </a:r>
          </a:p>
        </p:txBody>
      </p:sp>
      <p:sp>
        <p:nvSpPr>
          <p:cNvPr id="115" name="Shape 115"/>
          <p:cNvSpPr txBox="1"/>
          <p:nvPr>
            <p:ph type="title"/>
          </p:nvPr>
        </p:nvSpPr>
        <p:spPr>
          <a:xfrm>
            <a:off y="274637" x="457200"/>
            <a:ext cy="6006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Τα κατά ποσόν μέρη της τραγωδίας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y="1229250" x="457200"/>
            <a:ext cy="52967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Μύθος: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υπόθεση του έργου, το σενάριο.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Ήθος: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οι χαρακτήρες των ηρώων, ποιόν συμπεριφοράς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Διάνοια: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οι ιδέες,οι σκέψεις,τα επιχειρήματα που εκφράζουν τα πρόσωπα- διαχρονικός χαρακτήρας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Λέξις: 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εκφραστικοί τρόποι -ύφος-γλώσσα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Μέλος: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η μελωδία, η μουσική επένδυση του έργου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FFFF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Όψη: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τα σκηνικά και τα κουστούμια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r>
              <a:t/>
            </a:r>
          </a:p>
        </p:txBody>
      </p:sp>
      <p:sp>
        <p:nvSpPr>
          <p:cNvPr id="121" name="Shape 121"/>
          <p:cNvSpPr txBox="1"/>
          <p:nvPr>
            <p:ph type="title"/>
          </p:nvPr>
        </p:nvSpPr>
        <p:spPr>
          <a:xfrm>
            <a:off y="274637" x="457200"/>
            <a:ext cy="770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Τα κατά ποιόν μέρη της τραγωδίας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y="1291909" x="457200"/>
            <a:ext cy="5207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Καινοτομίες του Ευριπίδη (ο τραγικώτατος των ποιητών)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Εισήγαγε τον αφηγηματικό πρόλογο και επίλογο.(αναπτύσσεται η δράση)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Χρησιμοποίησε  τον «από  μηχανής θεό» (δίνει λύση στα αδιέξοδα).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Μείωσε την έκταση των χορικών και τα αποσύνδεσε από τα επεισόδια. (υποβάθμιση του Χορού)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Αύξησε τις λυρικές μονωδίες των υποκριτών.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Διασκεύασε ελεύθερα τους μύθους μεταφέροντας τους στο επίπεδο της καθημερινής ζωής.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Έφερε καινοτομίες στη μουσική.</a:t>
            </a:r>
          </a:p>
          <a:p>
            <a:pPr algn="just" rtl="0" lvl="0" marR="-177800" indent="-431800" marL="457200">
              <a:lnSpc>
                <a:spcPct val="115000"/>
              </a:lnSpc>
              <a:buClr>
                <a:srgbClr val="FF0000"/>
              </a:buClr>
              <a:buSzPct val="296296"/>
              <a:buFont typeface="Arial"/>
              <a:buChar char="•"/>
            </a:pPr>
            <a:r>
              <a:rPr sz="18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Χειρίστηκε τους ήρωες του με ρεαλιστικό τρόπο: τους κατέβασε από τα "βάθρα" και τους παρουσίασε πιο ανθρώπινους. </a:t>
            </a: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y="274637" x="457200"/>
            <a:ext cy="1066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Αισχύλος- Σοφοκλής - Ευριπίδης= οι τρεις μεγάλοι τραγικοί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2" name="Shape 132"/>
          <p:cNvSpPr txBox="1"/>
          <p:nvPr>
            <p:ph idx="1" type="body"/>
          </p:nvPr>
        </p:nvSpPr>
        <p:spPr>
          <a:xfrm>
            <a:off y="1220284" x="457200"/>
            <a:ext cy="52788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πλοκή του μύθου έπρεπε να έχει:</a:t>
            </a:r>
          </a:p>
          <a:p>
            <a:r>
              <a:t/>
            </a:r>
          </a:p>
          <a:p>
            <a:pPr rtl="0" lvl="0">
              <a:buNone/>
            </a:pPr>
            <a:r>
              <a:rPr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Περιπέτεια:</a:t>
            </a:r>
            <a:r>
              <a:rPr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μεταστροφή της τύχης των ηρώων, συνήθως  από την ευτυχία στη δυστυχία.</a:t>
            </a:r>
          </a:p>
          <a:p>
            <a:pPr rtl="0" lvl="0">
              <a:buNone/>
            </a:pPr>
            <a:r>
              <a:rPr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Αναγνώριση:</a:t>
            </a:r>
            <a:r>
              <a:rPr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μετάβαση του ήρωα από την άγνοια στη γνώση, συνήθως μέσα από την αναγνώριση συγγενικών σχέσεων, που γίνεται πάντα με τεκμήρια.</a:t>
            </a:r>
          </a:p>
          <a:p>
            <a:pPr>
              <a:buNone/>
            </a:pPr>
            <a:r>
              <a:rPr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Τραγική ειρωνεία:</a:t>
            </a:r>
            <a:r>
              <a:rPr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οι θεατές γνωρίζουν την αλήθεια, την πραγματικότητα, την οποία όμως αγνοούν οι ήρωες.</a:t>
            </a:r>
          </a:p>
        </p:txBody>
      </p:sp>
      <p:sp>
        <p:nvSpPr>
          <p:cNvPr id="133" name="Shape 133"/>
          <p:cNvSpPr txBox="1"/>
          <p:nvPr>
            <p:ph type="title"/>
          </p:nvPr>
        </p:nvSpPr>
        <p:spPr>
          <a:xfrm>
            <a:off y="274637" x="457200"/>
            <a:ext cy="7793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Δραματικότητα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idx="1" type="body"/>
          </p:nvPr>
        </p:nvSpPr>
        <p:spPr>
          <a:xfrm>
            <a:off y="1390409" x="457200"/>
            <a:ext cy="5108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έπος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Η λυρική ποίηση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δράμα *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* Προορίζεται για παράσταση, ζωντανεύει ένα γεγονός   που εξελίσσεται μπροστά στους θεατές. Συνθέτει στοιχεία και από το έπος και από τη λυρική ποίηση.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(δράμα &lt;δράω –δρω = πράττω)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r>
              <a:t/>
            </a:r>
          </a:p>
        </p:txBody>
      </p:sp>
      <p:sp>
        <p:nvSpPr>
          <p:cNvPr id="49" name="Shape 49"/>
          <p:cNvSpPr txBox="1"/>
          <p:nvPr>
            <p:ph type="title"/>
          </p:nvPr>
        </p:nvSpPr>
        <p:spPr>
          <a:xfrm>
            <a:off y="274637" x="457200"/>
            <a:ext cy="833399" cx="8229600"/>
          </a:xfrm>
          <a:prstGeom prst="rect">
            <a:avLst/>
          </a:prstGeom>
          <a:ln w="9525" cap="flat">
            <a:solidFill>
              <a:schemeClr val="lt1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Είδη του αρχαίου ποιητικού λόγου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 txBox="1"/>
          <p:nvPr>
            <p:ph idx="1" type="body"/>
          </p:nvPr>
        </p:nvSpPr>
        <p:spPr>
          <a:xfrm>
            <a:off y="1685840" x="50195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l"/>
              <a:t>
</a:t>
            </a:r>
            <a:r>
              <a:rPr b="1" sz="2400" lang="el">
                <a:latin typeface="Comic Sans MS"/>
                <a:ea typeface="Comic Sans MS"/>
                <a:cs typeface="Comic Sans MS"/>
                <a:sym typeface="Comic Sans MS"/>
              </a:rPr>
              <a:t>Η Τραγωδία:ο ηρωικός άνθρωπος που συγκρούεται με υπέρτερες δυνάμεις. θέματα από τους μύθους.</a:t>
            </a:r>
          </a:p>
          <a:p>
            <a:r>
              <a:t/>
            </a:r>
          </a:p>
          <a:p>
            <a:pPr rtl="0" lvl="0">
              <a:buNone/>
            </a:pPr>
            <a:r>
              <a:rPr b="1" sz="2400" lang="el">
                <a:latin typeface="Comic Sans MS"/>
                <a:ea typeface="Comic Sans MS"/>
                <a:cs typeface="Comic Sans MS"/>
                <a:sym typeface="Comic Sans MS"/>
              </a:rPr>
              <a:t>Η Κωμωδία: προκαλεί το γέλιο μέσα από την κριτική της σύγχρονης πραγματικότητας</a:t>
            </a:r>
          </a:p>
          <a:p>
            <a:r>
              <a:t/>
            </a:r>
          </a:p>
          <a:p>
            <a:pPr>
              <a:buNone/>
            </a:pPr>
            <a:r>
              <a:rPr b="1" sz="2400" lang="el">
                <a:latin typeface="Comic Sans MS"/>
                <a:ea typeface="Comic Sans MS"/>
                <a:cs typeface="Comic Sans MS"/>
                <a:sym typeface="Comic Sans MS"/>
              </a:rPr>
              <a:t>Το Σατυρικό Δράμα: διακωμώδηση της τραγωδίας και των μύθων,χυδαιότητα. Ο Χορός του αποτελείται από Σάτυρους με κορυφαίο τον πατέρα τους, τον Σειληνό.</a:t>
            </a:r>
          </a:p>
        </p:txBody>
      </p:sp>
      <p:sp>
        <p:nvSpPr>
          <p:cNvPr id="55" name="Shape 5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Ποια είναι τα είδη της Δραματικής ποίησης: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 txBox="1"/>
          <p:nvPr>
            <p:ph idx="1" type="body"/>
          </p:nvPr>
        </p:nvSpPr>
        <p:spPr>
          <a:xfrm>
            <a:off y="1327725" x="457200"/>
            <a:ext cy="5198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Το δράμα προήλθε από τις θρησκευτικές τελετές, τα δρώμενα (= ιερές συμβολικές πράξεις ) προς τιμήν του δημοφιλούς θεού Διόνυσου.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Χαρακτηριστικά της λατρείας του: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741B47"/>
                </a:solidFill>
                <a:latin typeface="Comic Sans MS"/>
                <a:ea typeface="Comic Sans MS"/>
                <a:cs typeface="Comic Sans MS"/>
                <a:sym typeface="Comic Sans MS"/>
              </a:rPr>
              <a:t>ιερή μανία</a:t>
            </a:r>
            <a:r>
              <a:rPr b="1" sz="1800" lang="el">
                <a:solidFill>
                  <a:srgbClr val="4C113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που προκαλεί την έκσταση, την επικοινωνία με το θεό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741B47"/>
                </a:solidFill>
                <a:latin typeface="Comic Sans MS"/>
                <a:ea typeface="Comic Sans MS"/>
                <a:cs typeface="Comic Sans MS"/>
                <a:sym typeface="Comic Sans MS"/>
              </a:rPr>
              <a:t>θεοληψία,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δηλαδή κατοχή από το πνεύμα του θεού, θεία έμπνευση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741B47"/>
                </a:solidFill>
                <a:latin typeface="Comic Sans MS"/>
                <a:ea typeface="Comic Sans MS"/>
                <a:cs typeface="Comic Sans MS"/>
                <a:sym typeface="Comic Sans MS"/>
              </a:rPr>
              <a:t>έξαλλος ενθουσιασμός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των πιστών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741B47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μίμηση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που εκφράζει συναισθηματικές καταστάσεις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741B47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μεταμφίεση </a:t>
            </a: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των πιστών σε Σάτυρους</a:t>
            </a:r>
          </a:p>
          <a:p>
            <a:r>
              <a:t/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8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</a:p>
          <a:p>
            <a:r>
              <a:t/>
            </a:r>
          </a:p>
        </p:txBody>
      </p:sp>
      <p:sp>
        <p:nvSpPr>
          <p:cNvPr id="61" name="Shape 61"/>
          <p:cNvSpPr txBox="1"/>
          <p:nvPr>
            <p:ph type="title"/>
          </p:nvPr>
        </p:nvSpPr>
        <p:spPr>
          <a:xfrm>
            <a:off y="274637" x="457200"/>
            <a:ext cy="9855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Με ποιου θεού τη θρησκευτική λατρεία συνδέεται η δραματική ποίηση: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y="1282960" x="457200"/>
            <a:ext cy="52164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1200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              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Θρησκευτικό - λατρευτικό άσμα (τραγούδι) από τον ιερό θίασο των πιστών του Διονύσου (50 χορευτές, μεταμφιεσμένοι σε τράγους, εκτελούσαν κυκλικά το διθύραμβο) με συνοδεία αυλού. Ο πρώτος των χορευτών, ο </a:t>
            </a:r>
            <a:r>
              <a:rPr b="1" sz="24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εξάρχων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,  ίσως απέδιδε  και κάποια αφήγηση σχετική με τη ζωή του θεού. Αρχικά ήταν αυτοσχέδιος και άτεχνος.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r>
              <a:t/>
            </a:r>
          </a:p>
        </p:txBody>
      </p:sp>
      <p:sp>
        <p:nvSpPr>
          <p:cNvPr id="67" name="Shape 67"/>
          <p:cNvSpPr txBox="1"/>
          <p:nvPr>
            <p:ph type="title"/>
          </p:nvPr>
        </p:nvSpPr>
        <p:spPr>
          <a:xfrm>
            <a:off y="274637" x="457200"/>
            <a:ext cy="9765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latin typeface="Comic Sans MS"/>
                <a:ea typeface="Comic Sans MS"/>
                <a:cs typeface="Comic Sans MS"/>
                <a:sym typeface="Comic Sans MS"/>
              </a:rPr>
              <a:t>Διθύραμβος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Πρώτος συνέθεσε διθύραμβο, του έδωσε λυρική μορφή και αφηγηματικό περιεχόμενο και παρουσίασε τους χορευτές μεταμφιεσμένους σε Σατύρους, δηλαδή με χαρακτηριστικά τράγων. Οι τραγόμορφοι αυτοί τραγουδιστές ονομάζονταν τραγωδοί(&lt; τράγων ωδή)</a:t>
            </a:r>
          </a:p>
          <a:p>
            <a:r>
              <a:t/>
            </a:r>
          </a:p>
        </p:txBody>
      </p:sp>
      <p:sp>
        <p:nvSpPr>
          <p:cNvPr id="73" name="Shape 73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l"/>
              <a:t>Αρίων: ευρετής του τραγικού τρόπου -6ος αι. π.Χ.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πρώτος που συνδιαλέχθηκε με στίχους με το Χορό. Στη θέση του </a:t>
            </a:r>
            <a:r>
              <a:rPr b="1" sz="30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εξάρχοντα</a:t>
            </a: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έβαλε άλλο πρόσωπο, εκτός Χορού, τον </a:t>
            </a:r>
            <a:r>
              <a:rPr b="1" sz="30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υποκριτή</a:t>
            </a:r>
            <a:r>
              <a:rPr b="1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(υποκρίνομαι = αποκρίνομαι) ηθοποιό που έκανε διάλογο με το Χορό, συνδυάζοντας το επικό στοιχείο (λόγος) με το λυρικό (μουσική). Αποτέλεσμα αυτής της καινοτομίας ήταν η γέννηση της τραγωδίας. </a:t>
            </a:r>
          </a:p>
          <a:p>
            <a:r>
              <a:t/>
            </a:r>
          </a:p>
        </p:txBody>
      </p:sp>
      <p:sp>
        <p:nvSpPr>
          <p:cNvPr id="79" name="Shape 79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l"/>
              <a:t>Θέσπης: ο πατέρας της τραγωδίας-6ος αι. π.Χ.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Στις γιορτές του Διονύσου: 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Μεγάλα ή εν άστει </a:t>
            </a:r>
            <a:r>
              <a:rPr b="1"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Διονύσια=νέες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Λήναια</a:t>
            </a:r>
            <a:r>
              <a:rPr b="1"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= τραγικοί και κωμικοί αγώνες/νέες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Μικρά ή κατ' αγρούς Διονύσια=επαναλήψεις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 i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Ανθεστήρια=</a:t>
            </a:r>
            <a:r>
              <a:rPr b="1"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αργότερα δραματικοί αγώνες.</a:t>
            </a:r>
          </a:p>
          <a:p>
            <a:r>
              <a:t/>
            </a:r>
          </a:p>
        </p:txBody>
      </p:sp>
      <p:sp>
        <p:nvSpPr>
          <p:cNvPr id="85" name="Shape 85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Παραστάσεις τραγωδιών στην αρχαία Αθήνα: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1658990" x="457200"/>
            <a:ext cy="48401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u="sng" b="1" sz="1800" lang="el" i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Πριν και μετά την παράσταση</a:t>
            </a:r>
          </a:p>
          <a:p>
            <a:pPr algn="just" rtl="0" lvl="0" marR="-177800" marL="-228600"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Α) </a:t>
            </a:r>
            <a:r>
              <a:rPr u="sng" b="1" sz="24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επώνυμος άρχων</a:t>
            </a:r>
            <a:r>
              <a:rPr b="1" sz="24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Επέλεγε 3 ποιητές απ΄αυτούς που είχαν υποβάλει αίτηση ( κάθε ποιητής διαγωνίζονταν με μία </a:t>
            </a:r>
            <a:r>
              <a:rPr b="1" sz="2400" lang="el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τετραλογία δηλ. 3 τραγωδίες και ένα σατυρικό δράμα.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Στη συνέχεια έδιδε χορό σε κάθε ποιητή και του υποδείκνυε το χορηγό. Β) </a:t>
            </a:r>
            <a:r>
              <a:rPr u="sng" b="1" sz="24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 χορηγός: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Χορηγοί ήταν πλούσιοι Αθηναίοι που αναλάμβαναν τα έξοδα της παράστασης Γ) </a:t>
            </a:r>
            <a:r>
              <a:rPr u="sng" b="1" sz="2400" lang="el" i="1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Οι κριτές:</a:t>
            </a:r>
            <a:r>
              <a:rPr b="1" sz="2400" lang="el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b="1" sz="24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Ήταν 10 και ορίζονταν με κλήρωση (1 από κάθε φυλή)</a:t>
            </a:r>
          </a:p>
          <a:p>
            <a:r>
              <a:t/>
            </a:r>
          </a:p>
        </p:txBody>
      </p:sp>
      <p:sp>
        <p:nvSpPr>
          <p:cNvPr id="91" name="Shape 91"/>
          <p:cNvSpPr txBox="1"/>
          <p:nvPr>
            <p:ph type="title"/>
          </p:nvPr>
        </p:nvSpPr>
        <p:spPr>
          <a:xfrm>
            <a:off y="274637" x="457200"/>
            <a:ext cy="13257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Συντελεστές των δραματικών αγώνων</a:t>
            </a:r>
            <a:r>
              <a:rPr b="0" sz="3000" lang="el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